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82" r:id="rId3"/>
    <p:sldId id="262" r:id="rId4"/>
    <p:sldId id="263" r:id="rId5"/>
    <p:sldId id="257" r:id="rId6"/>
    <p:sldId id="258" r:id="rId7"/>
    <p:sldId id="259" r:id="rId8"/>
    <p:sldId id="260" r:id="rId9"/>
    <p:sldId id="256" r:id="rId10"/>
    <p:sldId id="264" r:id="rId11"/>
    <p:sldId id="265" r:id="rId12"/>
    <p:sldId id="266" r:id="rId13"/>
    <p:sldId id="267" r:id="rId14"/>
    <p:sldId id="273" r:id="rId15"/>
    <p:sldId id="275" r:id="rId16"/>
    <p:sldId id="279" r:id="rId17"/>
    <p:sldId id="277" r:id="rId18"/>
    <p:sldId id="278" r:id="rId19"/>
    <p:sldId id="281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>
      <p:cViewPr varScale="1">
        <p:scale>
          <a:sx n="77" d="100"/>
          <a:sy n="77" d="100"/>
        </p:scale>
        <p:origin x="20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2017-04-27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5344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2017-04-27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7190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2017-04-27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4864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2017-04-27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5284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2017-04-27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1961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2017-04-27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755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2017-04-27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93956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2017-04-27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008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2017-04-27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60533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2017-04-27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618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1789-789D-451B-ABF3-B14485B81234}" type="datetimeFigureOut">
              <a:rPr lang="en-CA" smtClean="0"/>
              <a:t>2017-04-27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283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41789-789D-451B-ABF3-B14485B81234}" type="datetimeFigureOut">
              <a:rPr lang="en-CA" smtClean="0"/>
              <a:t>2017-04-27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D55F8-0E93-4934-8420-E33B24730B3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685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4" Type="http://schemas.openxmlformats.org/officeDocument/2006/relationships/image" Target="../media/image27.gif"/><Relationship Id="rId5" Type="http://schemas.openxmlformats.org/officeDocument/2006/relationships/image" Target="../media/image28.gif"/><Relationship Id="rId6" Type="http://schemas.openxmlformats.org/officeDocument/2006/relationships/image" Target="../media/image29.gif"/><Relationship Id="rId7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4" Type="http://schemas.openxmlformats.org/officeDocument/2006/relationships/image" Target="../media/image39.gif"/><Relationship Id="rId5" Type="http://schemas.openxmlformats.org/officeDocument/2006/relationships/image" Target="../media/image40.gif"/><Relationship Id="rId6" Type="http://schemas.openxmlformats.org/officeDocument/2006/relationships/image" Target="../media/image41.gif"/><Relationship Id="rId7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gif"/><Relationship Id="rId5" Type="http://schemas.openxmlformats.org/officeDocument/2006/relationships/image" Target="../media/image11.gif"/><Relationship Id="rId6" Type="http://schemas.openxmlformats.org/officeDocument/2006/relationships/image" Target="../media/image12.gif"/><Relationship Id="rId7" Type="http://schemas.openxmlformats.org/officeDocument/2006/relationships/image" Target="../media/image13.gif"/><Relationship Id="rId8" Type="http://schemas.openxmlformats.org/officeDocument/2006/relationships/image" Target="../media/image14.gif"/><Relationship Id="rId9" Type="http://schemas.openxmlformats.org/officeDocument/2006/relationships/image" Target="../media/image15.gif"/><Relationship Id="rId10" Type="http://schemas.openxmlformats.org/officeDocument/2006/relationships/image" Target="../media/image16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4835" y="4896283"/>
            <a:ext cx="9144000" cy="665162"/>
          </a:xfrm>
        </p:spPr>
        <p:txBody>
          <a:bodyPr>
            <a:normAutofit/>
          </a:bodyPr>
          <a:lstStyle/>
          <a:p>
            <a:r>
              <a:rPr lang="en-CA" sz="4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PART II – Analysis Tool</a:t>
            </a:r>
            <a:endParaRPr lang="en-CA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16" y="1476164"/>
            <a:ext cx="664063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9550" y="327025"/>
            <a:ext cx="11677650" cy="72072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3 Dimensional Protein Profile (Amino Acid Distribution)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2221469"/>
            <a:ext cx="350461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954" y="2221469"/>
            <a:ext cx="3504610" cy="32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6110" y="1688837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67404" y="168883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88902" y="1688837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</p:spTree>
    <p:extLst>
      <p:ext uri="{BB962C8B-B14F-4D97-AF65-F5344CB8AC3E}">
        <p14:creationId xmlns:p14="http://schemas.microsoft.com/office/powerpoint/2010/main" val="3427012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76500"/>
            <a:ext cx="12192000" cy="1009650"/>
          </a:xfrm>
        </p:spPr>
        <p:txBody>
          <a:bodyPr>
            <a:normAutofit/>
          </a:bodyPr>
          <a:lstStyle/>
          <a:p>
            <a:pPr algn="ctr"/>
            <a:r>
              <a:rPr lang="en-CA" sz="6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Lipid Profiles</a:t>
            </a:r>
          </a:p>
        </p:txBody>
      </p:sp>
    </p:spTree>
    <p:extLst>
      <p:ext uri="{BB962C8B-B14F-4D97-AF65-F5344CB8AC3E}">
        <p14:creationId xmlns:p14="http://schemas.microsoft.com/office/powerpoint/2010/main" val="2454680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1805"/>
            <a:ext cx="10515600" cy="568411"/>
          </a:xfrm>
        </p:spPr>
        <p:txBody>
          <a:bodyPr>
            <a:normAutofit/>
          </a:bodyPr>
          <a:lstStyle/>
          <a:p>
            <a:pPr algn="ctr"/>
            <a:r>
              <a:rPr lang="en-CA" sz="3200" dirty="0">
                <a:latin typeface="Helvetica" panose="020B0604020202020204" pitchFamily="34" charset="0"/>
                <a:cs typeface="Helvetica" panose="020B0604020202020204" pitchFamily="34" charset="0"/>
              </a:rPr>
              <a:t>Lipid profile in contrast to protein profile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9" y="1691781"/>
            <a:ext cx="3293101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9" y="4272588"/>
            <a:ext cx="3293101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05" y="1682967"/>
            <a:ext cx="3293101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03" y="4272588"/>
            <a:ext cx="3293101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320" y="1682967"/>
            <a:ext cx="3293101" cy="25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97" y="4211781"/>
            <a:ext cx="3293101" cy="252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5493" y="1235756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6481" y="123575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74719" y="1278938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76805" y="1532854"/>
            <a:ext cx="1415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UPPER LEAFLET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779703" y="3995589"/>
            <a:ext cx="1476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LOWER LEAFLET</a:t>
            </a:r>
          </a:p>
        </p:txBody>
      </p:sp>
    </p:spTree>
    <p:extLst>
      <p:ext uri="{BB962C8B-B14F-4D97-AF65-F5344CB8AC3E}">
        <p14:creationId xmlns:p14="http://schemas.microsoft.com/office/powerpoint/2010/main" val="1994407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33852" y="83127"/>
            <a:ext cx="9144000" cy="687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Lipid structure evolution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9" y="1691781"/>
            <a:ext cx="3295913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9" y="4161108"/>
            <a:ext cx="3295913" cy="25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5493" y="1235756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56481" y="123575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74719" y="1278938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43" y="1640548"/>
            <a:ext cx="3295913" cy="25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90" y="1640548"/>
            <a:ext cx="3295913" cy="25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89" y="4160548"/>
            <a:ext cx="3295913" cy="25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42" y="4161108"/>
            <a:ext cx="3295913" cy="252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776805" y="1532854"/>
            <a:ext cx="1415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UPPER LEAFLET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76805" y="3991243"/>
            <a:ext cx="1476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LOWER LEAFLET</a:t>
            </a:r>
          </a:p>
        </p:txBody>
      </p:sp>
    </p:spTree>
    <p:extLst>
      <p:ext uri="{BB962C8B-B14F-4D97-AF65-F5344CB8AC3E}">
        <p14:creationId xmlns:p14="http://schemas.microsoft.com/office/powerpoint/2010/main" val="2373675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54697" y="1122218"/>
            <a:ext cx="3456301" cy="5626966"/>
          </a:xfrm>
          <a:prstGeom prst="rect">
            <a:avLst/>
          </a:prstGeom>
          <a:ln>
            <a:solidFill>
              <a:srgbClr val="009B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1" y="1122218"/>
            <a:ext cx="7677150" cy="5623203"/>
          </a:xfrm>
          <a:prstGeom prst="rect">
            <a:avLst/>
          </a:prstGeom>
          <a:ln>
            <a:solidFill>
              <a:srgbClr val="009B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14300"/>
            <a:ext cx="10515600" cy="89217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/>
              <a:t>Asymmetric lipid bilayer (POPC/CHL)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87475"/>
            <a:ext cx="3293101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56261"/>
            <a:ext cx="3293101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49" y="1387475"/>
            <a:ext cx="3293101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48" y="4155044"/>
            <a:ext cx="3293101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96" y="1291918"/>
            <a:ext cx="3293101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95" y="4151317"/>
            <a:ext cx="3293101" cy="25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14765" y="1201907"/>
            <a:ext cx="8255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36501" y="1260517"/>
            <a:ext cx="530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98972" y="1168484"/>
            <a:ext cx="530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CHL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28601" y="4018903"/>
            <a:ext cx="7677150" cy="24713"/>
          </a:xfrm>
          <a:prstGeom prst="line">
            <a:avLst/>
          </a:prstGeom>
          <a:ln>
            <a:solidFill>
              <a:srgbClr val="009BA5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354697" y="3981617"/>
            <a:ext cx="3456301" cy="28226"/>
          </a:xfrm>
          <a:prstGeom prst="line">
            <a:avLst/>
          </a:prstGeom>
          <a:ln>
            <a:solidFill>
              <a:srgbClr val="009B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7799" y="3755526"/>
            <a:ext cx="1746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UPPER LEAFLET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8600" y="4098463"/>
            <a:ext cx="1746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LOWER LEAFLET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80034" y="6422345"/>
            <a:ext cx="2612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WELL SPREAD CHOLESTEROL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98179" y="6488336"/>
            <a:ext cx="1769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CHOLESTEROL DOMAIN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94245" y="775739"/>
            <a:ext cx="6426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AVERAGED OVER 100ns OF MOLECULAR DYNAMICS SIMULATIONS (~ 1 month)</a:t>
            </a:r>
          </a:p>
        </p:txBody>
      </p:sp>
    </p:spTree>
    <p:extLst>
      <p:ext uri="{BB962C8B-B14F-4D97-AF65-F5344CB8AC3E}">
        <p14:creationId xmlns:p14="http://schemas.microsoft.com/office/powerpoint/2010/main" val="2256510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54697" y="1122218"/>
            <a:ext cx="3456301" cy="5626966"/>
          </a:xfrm>
          <a:prstGeom prst="rect">
            <a:avLst/>
          </a:prstGeom>
          <a:ln>
            <a:solidFill>
              <a:srgbClr val="009B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1" y="1122218"/>
            <a:ext cx="7677150" cy="5626966"/>
          </a:xfrm>
          <a:prstGeom prst="rect">
            <a:avLst/>
          </a:prstGeom>
          <a:ln>
            <a:solidFill>
              <a:srgbClr val="009B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14765" y="1201907"/>
            <a:ext cx="8255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POPC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28601" y="4018903"/>
            <a:ext cx="7677150" cy="24713"/>
          </a:xfrm>
          <a:prstGeom prst="line">
            <a:avLst/>
          </a:prstGeom>
          <a:ln>
            <a:solidFill>
              <a:srgbClr val="009BA5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354697" y="3981617"/>
            <a:ext cx="3456301" cy="28226"/>
          </a:xfrm>
          <a:prstGeom prst="line">
            <a:avLst/>
          </a:prstGeom>
          <a:ln>
            <a:solidFill>
              <a:srgbClr val="009B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04103" y="52938"/>
            <a:ext cx="10515600" cy="577883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Time evolution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3" y="1394226"/>
            <a:ext cx="3295913" cy="2520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7799" y="3755526"/>
            <a:ext cx="1746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UPPER LEAFLET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2" y="4156261"/>
            <a:ext cx="3295913" cy="2520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28600" y="4098463"/>
            <a:ext cx="1746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LOWER LEAFLET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11" y="1395280"/>
            <a:ext cx="3295913" cy="252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98972" y="1168484"/>
            <a:ext cx="530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53" y="1422400"/>
            <a:ext cx="3295913" cy="252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5738" y="1186377"/>
            <a:ext cx="530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447" y="4095294"/>
            <a:ext cx="3295913" cy="252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80034" y="6422345"/>
            <a:ext cx="2612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WELL SPREAD CHOLESTEROL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79125" y="766148"/>
            <a:ext cx="4913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100ns OF MOLECULAR DYNAMICS SIMULATIONS (~ 1 month)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418" y="4043616"/>
            <a:ext cx="3295913" cy="252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98179" y="6488336"/>
            <a:ext cx="1769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CHOLESTEROL DOMAIN</a:t>
            </a:r>
          </a:p>
        </p:txBody>
      </p:sp>
    </p:spTree>
    <p:extLst>
      <p:ext uri="{BB962C8B-B14F-4D97-AF65-F5344CB8AC3E}">
        <p14:creationId xmlns:p14="http://schemas.microsoft.com/office/powerpoint/2010/main" val="1391592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76500"/>
            <a:ext cx="12192000" cy="1009650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Local Membrane Properties</a:t>
            </a:r>
          </a:p>
        </p:txBody>
      </p:sp>
    </p:spTree>
    <p:extLst>
      <p:ext uri="{BB962C8B-B14F-4D97-AF65-F5344CB8AC3E}">
        <p14:creationId xmlns:p14="http://schemas.microsoft.com/office/powerpoint/2010/main" val="4192352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285" y="0"/>
            <a:ext cx="10515600" cy="774357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Area per lipid upper leaflet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7262" y="1122224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8410" y="1126848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31752" y="1163094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0" y="1373828"/>
            <a:ext cx="3293101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9" y="3937010"/>
            <a:ext cx="3293101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581" y="3980192"/>
            <a:ext cx="3293101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581" y="1417010"/>
            <a:ext cx="3293101" cy="25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432" y="1385944"/>
            <a:ext cx="3293101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432" y="3865431"/>
            <a:ext cx="329310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89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285" y="0"/>
            <a:ext cx="10515600" cy="757881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Area per lipid lower leaflet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177576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54408" y="1177576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23657" y="1177576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9" y="1598887"/>
            <a:ext cx="3293101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7" y="4118887"/>
            <a:ext cx="3293101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307" y="4118887"/>
            <a:ext cx="3293101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307" y="1598887"/>
            <a:ext cx="3293101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337" y="1598887"/>
            <a:ext cx="3293101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337" y="4118887"/>
            <a:ext cx="329310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3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285" y="0"/>
            <a:ext cx="10515600" cy="774357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Bilayer Thickness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9969" y="1200607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0443" y="120060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23657" y="1177576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335" y="1542473"/>
            <a:ext cx="3293101" cy="25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82" y="4173454"/>
            <a:ext cx="3293101" cy="25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269" y="1553988"/>
            <a:ext cx="3293101" cy="25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899" y="4173454"/>
            <a:ext cx="3293101" cy="25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4" y="1542473"/>
            <a:ext cx="3293101" cy="25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7" y="4173454"/>
            <a:ext cx="329310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96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11011"/>
            <a:ext cx="10515600" cy="58737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Motivation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95" y="1922318"/>
            <a:ext cx="7730809" cy="299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62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285" y="0"/>
            <a:ext cx="10515600" cy="774357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Bilayer Thickness (</a:t>
            </a:r>
            <a:r>
              <a:rPr lang="en-CA" sz="3200" b="1">
                <a:latin typeface="Helvetica" panose="020B0604020202020204" pitchFamily="34" charset="0"/>
                <a:cs typeface="Helvetica" panose="020B0604020202020204" pitchFamily="34" charset="0"/>
              </a:rPr>
              <a:t>Time Evolution)</a:t>
            </a:r>
            <a:endParaRPr lang="en-CA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285" y="1421795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32759" y="1421795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5973" y="1398764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085" y="2346180"/>
            <a:ext cx="423760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9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011"/>
            <a:ext cx="10515600" cy="58737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395588"/>
                <a:ext cx="7750287" cy="49652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sz="2000" b="1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Protein profile: 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2D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1600" dirty="0"/>
                  <a:t> 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1600" dirty="0"/>
                  <a:t> , ….,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𝑈𝐿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…..</m:t>
                            </m:r>
                          </m:e>
                        </m:d>
                      </m:e>
                    </m:nary>
                  </m:oMath>
                </a14:m>
                <a:endParaRPr lang="en-CA" sz="1600" dirty="0"/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3D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600" b="0" i="1" smtClean="0">
                            <a:latin typeface="Cambria Math" charset="0"/>
                          </a:rPr>
                          <m:t>𝑍</m:t>
                        </m:r>
                        <m:r>
                          <a:rPr lang="en-GB" sz="16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600" b="0" i="1" smtClean="0">
                            <a:latin typeface="Cambria Math" charset="0"/>
                          </a:rPr>
                          <m:t>𝑍</m:t>
                        </m:r>
                        <m:r>
                          <a:rPr lang="en-GB" sz="1600" b="0" i="1" smtClean="0">
                            <a:latin typeface="Cambria Math" charset="0"/>
                          </a:rPr>
                          <m:t>2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1600" dirty="0"/>
                  <a:t> 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600" b="0" i="1" smtClean="0">
                            <a:latin typeface="Cambria Math" charset="0"/>
                          </a:rPr>
                          <m:t>𝑍</m:t>
                        </m:r>
                        <m:r>
                          <a:rPr lang="en-GB" sz="16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600" b="0" i="1" smtClean="0">
                            <a:latin typeface="Cambria Math" charset="0"/>
                          </a:rPr>
                          <m:t>𝑍</m:t>
                        </m:r>
                        <m:r>
                          <a:rPr lang="en-GB" sz="1600" b="0" i="1" smtClean="0">
                            <a:latin typeface="Cambria Math" charset="0"/>
                          </a:rPr>
                          <m:t>2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1600" dirty="0"/>
                  <a:t> …,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6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600" b="0" i="1" smtClean="0">
                            <a:latin typeface="Cambria Math" charset="0"/>
                          </a:rPr>
                          <m:t>𝑍</m:t>
                        </m:r>
                        <m:r>
                          <a:rPr lang="en-GB" sz="16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600" b="0" i="1" smtClean="0">
                            <a:latin typeface="Cambria Math" charset="0"/>
                          </a:rPr>
                          <m:t>𝑍</m:t>
                        </m:r>
                        <m:r>
                          <a:rPr lang="en-GB" sz="1600" b="0" i="1" smtClean="0">
                            <a:latin typeface="Cambria Math" charset="0"/>
                          </a:rPr>
                          <m:t>2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)+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)…..</m:t>
                            </m:r>
                          </m:e>
                        </m:d>
                      </m:e>
                    </m:nary>
                  </m:oMath>
                </a14:m>
                <a:endParaRPr lang="en-CA" sz="1600" dirty="0"/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Where; GP1,GP2 …….. are group1,group2,……. amino acids respectively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endParaRPr lang="en-CA" sz="2000" dirty="0"/>
              </a:p>
              <a:p>
                <a:r>
                  <a:rPr lang="en-CA" sz="20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Lipid Profile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Upper Leaflet/Lower Leaflet - |lip1(r,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CA" sz="1600" b="0" i="1" smtClean="0">
                        <a:latin typeface="Cambria Math" panose="02040503050406030204" pitchFamily="18" charset="0"/>
                      </a:rPr>
                      <m:t>)|, </m:t>
                    </m:r>
                  </m:oMath>
                </a14:m>
                <a:r>
                  <a:rPr lang="en-CA" sz="1600" dirty="0"/>
                  <a:t>|lip2(r,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)|, </m:t>
                    </m:r>
                  </m:oMath>
                </a14:m>
                <a:r>
                  <a:rPr lang="en-CA" sz="1600" dirty="0"/>
                  <a:t>|lip3(r,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)|,</m:t>
                    </m:r>
                  </m:oMath>
                </a14:m>
                <a:r>
                  <a:rPr lang="en-CA" sz="1600" dirty="0"/>
                  <a:t> …...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r>
                  <a:rPr lang="en-CA" sz="1600" dirty="0"/>
                  <a:t>Where; lipi1,lip2,lip3 ….. are the lipids 1,2,3 …..respectively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395588"/>
                <a:ext cx="7750287" cy="4965212"/>
              </a:xfrm>
              <a:blipFill rotWithShape="0">
                <a:blip r:embed="rId2"/>
                <a:stretch>
                  <a:fillRect l="-708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1" y="3120799"/>
            <a:ext cx="439708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5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58737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47937"/>
                <a:ext cx="7750287" cy="5462413"/>
              </a:xfrm>
            </p:spPr>
            <p:txBody>
              <a:bodyPr>
                <a:normAutofit/>
              </a:bodyPr>
              <a:lstStyle/>
              <a:p>
                <a:r>
                  <a:rPr lang="en-CA" sz="2000" b="1" dirty="0"/>
                  <a:t>Local area per lipid: </a:t>
                </a:r>
              </a:p>
              <a:p>
                <a:pPr marL="0" indent="0">
                  <a:buNone/>
                </a:pPr>
                <a:endParaRPr lang="en-CA" sz="20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1" i="1" smtClean="0">
                          <a:latin typeface="Cambria Math" panose="02040503050406030204" pitchFamily="18" charset="0"/>
                        </a:rPr>
                        <m:t>𝑨𝑷𝑳</m:t>
                      </m:r>
                      <m:r>
                        <a:rPr lang="en-CA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2000" b="1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000" b="1" i="1">
                              <a:latin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l-GR" sz="20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000" b="1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en-CA" sz="2000" b="1" i="1">
                              <a:latin typeface="Cambria Math" panose="02040503050406030204" pitchFamily="18" charset="0"/>
                            </a:rPr>
                            <m:t>𝟑𝟔𝟎</m:t>
                          </m:r>
                          <m:r>
                            <a:rPr lang="en-CA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CA" sz="2000" b="1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𝒍𝒊𝒑</m:t>
                              </m:r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d>
                                <m:dPr>
                                  <m:ctrlPr>
                                    <a:rPr lang="en-CA" sz="2000" b="1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000" b="1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  <m:r>
                            <a:rPr lang="en-CA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CA" sz="2000" b="1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𝒍𝒊𝒑</m:t>
                              </m:r>
                              <m:r>
                                <a:rPr lang="en-CA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en-CA" sz="2000" b="1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CA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000" b="1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  <m:r>
                            <a:rPr lang="en-CA" sz="2000" b="1" i="1" smtClean="0">
                              <a:latin typeface="Cambria Math" panose="02040503050406030204" pitchFamily="18" charset="0"/>
                            </a:rPr>
                            <m:t>……)</m:t>
                          </m:r>
                        </m:den>
                      </m:f>
                    </m:oMath>
                  </m:oMathPara>
                </a14:m>
                <a:endParaRPr lang="en-CA" sz="2000" b="1" dirty="0"/>
              </a:p>
              <a:p>
                <a:pPr marL="0" indent="0">
                  <a:buNone/>
                </a:pPr>
                <a:endParaRPr lang="en-CA" sz="1600" dirty="0"/>
              </a:p>
              <a:p>
                <a:r>
                  <a:rPr lang="en-CA" sz="2000" b="1" dirty="0"/>
                  <a:t>Local bilayer thickness</a:t>
                </a:r>
              </a:p>
              <a:p>
                <a:endParaRPr lang="en-CA" sz="2000" b="1" dirty="0"/>
              </a:p>
              <a:p>
                <a:r>
                  <a:rPr lang="en-CA" sz="2000" b="1" dirty="0"/>
                  <a:t>Local membrane curvature</a:t>
                </a:r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endParaRPr lang="en-CA" sz="1600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47937"/>
                <a:ext cx="7750287" cy="5462413"/>
              </a:xfrm>
              <a:blipFill>
                <a:blip r:embed="rId2"/>
                <a:stretch>
                  <a:fillRect l="-708" t="-11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1" y="3120799"/>
            <a:ext cx="439708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4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76500"/>
            <a:ext cx="12192000" cy="1009650"/>
          </a:xfrm>
        </p:spPr>
        <p:txBody>
          <a:bodyPr>
            <a:normAutofit/>
          </a:bodyPr>
          <a:lstStyle/>
          <a:p>
            <a:pPr algn="ctr"/>
            <a:r>
              <a:rPr lang="en-CA" sz="6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Protein Profiles</a:t>
            </a:r>
          </a:p>
        </p:txBody>
      </p:sp>
    </p:spTree>
    <p:extLst>
      <p:ext uri="{BB962C8B-B14F-4D97-AF65-F5344CB8AC3E}">
        <p14:creationId xmlns:p14="http://schemas.microsoft.com/office/powerpoint/2010/main" val="3930927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" y="9137"/>
            <a:ext cx="12167641" cy="6839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72072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1 Dimensional Protein Profile</a:t>
            </a:r>
          </a:p>
        </p:txBody>
      </p:sp>
    </p:spTree>
    <p:extLst>
      <p:ext uri="{BB962C8B-B14F-4D97-AF65-F5344CB8AC3E}">
        <p14:creationId xmlns:p14="http://schemas.microsoft.com/office/powerpoint/2010/main" val="21909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" y="0"/>
            <a:ext cx="12167641" cy="683972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720725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2 Dimensional Protein Profile (Spread)</a:t>
            </a:r>
          </a:p>
        </p:txBody>
      </p:sp>
    </p:spTree>
    <p:extLst>
      <p:ext uri="{BB962C8B-B14F-4D97-AF65-F5344CB8AC3E}">
        <p14:creationId xmlns:p14="http://schemas.microsoft.com/office/powerpoint/2010/main" val="653910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" y="9137"/>
            <a:ext cx="12167641" cy="683972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9550" y="327025"/>
            <a:ext cx="11677650" cy="72072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2 Dimensional Protein Profile (Amino Acid Distribution)</a:t>
            </a:r>
          </a:p>
        </p:txBody>
      </p:sp>
    </p:spTree>
    <p:extLst>
      <p:ext uri="{BB962C8B-B14F-4D97-AF65-F5344CB8AC3E}">
        <p14:creationId xmlns:p14="http://schemas.microsoft.com/office/powerpoint/2010/main" val="1858891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3852" y="83127"/>
            <a:ext cx="9144000" cy="687532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Protein structure evolution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7" y="1535126"/>
            <a:ext cx="3295913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2" y="4542169"/>
            <a:ext cx="1376217" cy="1053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53" y="4541035"/>
            <a:ext cx="1377698" cy="1054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293340" y="4055126"/>
            <a:ext cx="259118" cy="485909"/>
          </a:xfrm>
          <a:prstGeom prst="straightConnector1">
            <a:avLst/>
          </a:prstGeom>
          <a:ln>
            <a:solidFill>
              <a:srgbClr val="009B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133600" y="4055126"/>
            <a:ext cx="255356" cy="4859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5493" y="1235756"/>
            <a:ext cx="31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CXCR4 CHEMOKINE RECEPTOR (3ODU)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715" y="557346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HYDROPHOBIC AMINO ACIDS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08963" y="559583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HYDROPHILIC AMINO ACIDS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366951" y="4043162"/>
            <a:ext cx="259118" cy="485909"/>
          </a:xfrm>
          <a:prstGeom prst="straightConnector1">
            <a:avLst/>
          </a:prstGeom>
          <a:ln>
            <a:solidFill>
              <a:srgbClr val="009B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207211" y="4043162"/>
            <a:ext cx="255356" cy="4859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56481" y="1235757"/>
            <a:ext cx="1837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ATP SYNTHASE (1C17)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9" y="1535126"/>
            <a:ext cx="3295913" cy="25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57" y="4541035"/>
            <a:ext cx="1377698" cy="105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583" y="4541035"/>
            <a:ext cx="1377698" cy="1054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60237" y="559583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HYDROPHOBIC AMINO ACIDS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34889" y="559583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HYDROPHILIC AMINO ACIDS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9337443" y="4032756"/>
            <a:ext cx="259118" cy="485909"/>
          </a:xfrm>
          <a:prstGeom prst="straightConnector1">
            <a:avLst/>
          </a:prstGeom>
          <a:ln>
            <a:solidFill>
              <a:srgbClr val="009B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0177703" y="4032756"/>
            <a:ext cx="255356" cy="4859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692" y="1512756"/>
            <a:ext cx="3295913" cy="252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079" y="4541035"/>
            <a:ext cx="1377698" cy="105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543" y="4518665"/>
            <a:ext cx="1377698" cy="1054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768609" y="5618205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HYDROPHOBIC AMINO ACIDS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250897" y="5634550"/>
            <a:ext cx="1205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HYDROPHILIC AMINO ACIDS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74719" y="1278938"/>
            <a:ext cx="208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PHOTOSYSTEM 2 ( 3WU2)</a:t>
            </a:r>
          </a:p>
        </p:txBody>
      </p:sp>
    </p:spTree>
    <p:extLst>
      <p:ext uri="{BB962C8B-B14F-4D97-AF65-F5344CB8AC3E}">
        <p14:creationId xmlns:p14="http://schemas.microsoft.com/office/powerpoint/2010/main" val="3870499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497</Words>
  <Application>Microsoft Macintosh PowerPoint</Application>
  <PresentationFormat>Widescreen</PresentationFormat>
  <Paragraphs>94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  <vt:lpstr>Motivation</vt:lpstr>
      <vt:lpstr>Motivation</vt:lpstr>
      <vt:lpstr>Motivation</vt:lpstr>
      <vt:lpstr>Protein Profiles</vt:lpstr>
      <vt:lpstr>1 Dimensional Protein Profile</vt:lpstr>
      <vt:lpstr>2 Dimensional Protein Profile (Spread)</vt:lpstr>
      <vt:lpstr>2 Dimensional Protein Profile (Amino Acid Distribution)</vt:lpstr>
      <vt:lpstr>Protein structure evolution</vt:lpstr>
      <vt:lpstr>3 Dimensional Protein Profile (Amino Acid Distribution)</vt:lpstr>
      <vt:lpstr>Lipid Profiles</vt:lpstr>
      <vt:lpstr>Lipid profile in contrast to protein profile</vt:lpstr>
      <vt:lpstr>PowerPoint Presentation</vt:lpstr>
      <vt:lpstr>Asymmetric lipid bilayer (POPC/CHL)</vt:lpstr>
      <vt:lpstr>Time evolution</vt:lpstr>
      <vt:lpstr>Local Membrane Properties</vt:lpstr>
      <vt:lpstr>Area per lipid upper leaflet</vt:lpstr>
      <vt:lpstr>Area per lipid lower leaflet</vt:lpstr>
      <vt:lpstr>Bilayer Thickness</vt:lpstr>
      <vt:lpstr>Bilayer Thickness (Time Evolution)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 structure evolution</dc:title>
  <dc:creator>Khanna, Tarun</dc:creator>
  <cp:lastModifiedBy>Khanna, Tarun</cp:lastModifiedBy>
  <cp:revision>58</cp:revision>
  <dcterms:created xsi:type="dcterms:W3CDTF">2017-03-04T10:49:23Z</dcterms:created>
  <dcterms:modified xsi:type="dcterms:W3CDTF">2017-04-27T00:11:09Z</dcterms:modified>
</cp:coreProperties>
</file>